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4" r:id="rId9"/>
    <p:sldId id="265" r:id="rId10"/>
    <p:sldId id="266" r:id="rId11"/>
    <p:sldId id="269" r:id="rId12"/>
    <p:sldId id="270" r:id="rId13"/>
    <p:sldId id="268" r:id="rId14"/>
    <p:sldId id="262"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1" d="100"/>
          <a:sy n="71" d="100"/>
        </p:scale>
        <p:origin x="40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F13EF-6E22-47BF-B861-135C10A26C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C4C0F3-19CC-4017-B6DF-28793CB8C84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B9F4564-A6E3-4DF4-8A17-6F863AC3E40E}"/>
              </a:ext>
            </a:extLst>
          </p:cNvPr>
          <p:cNvSpPr>
            <a:spLocks noGrp="1"/>
          </p:cNvSpPr>
          <p:nvPr>
            <p:ph type="dt" sz="half" idx="10"/>
          </p:nvPr>
        </p:nvSpPr>
        <p:spPr/>
        <p:txBody>
          <a:bodyPr/>
          <a:lstStyle/>
          <a:p>
            <a:fld id="{4A16547C-1540-4F6F-8182-9790F1F23894}" type="datetimeFigureOut">
              <a:rPr lang="en-US" smtClean="0"/>
              <a:t>12/15/2020</a:t>
            </a:fld>
            <a:endParaRPr lang="en-US"/>
          </a:p>
        </p:txBody>
      </p:sp>
      <p:sp>
        <p:nvSpPr>
          <p:cNvPr id="5" name="Footer Placeholder 4">
            <a:extLst>
              <a:ext uri="{FF2B5EF4-FFF2-40B4-BE49-F238E27FC236}">
                <a16:creationId xmlns:a16="http://schemas.microsoft.com/office/drawing/2014/main" id="{36E5A72B-EE54-4522-B030-990AC4EA6C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762FB7-5784-4734-BD50-7A88C52E96D1}"/>
              </a:ext>
            </a:extLst>
          </p:cNvPr>
          <p:cNvSpPr>
            <a:spLocks noGrp="1"/>
          </p:cNvSpPr>
          <p:nvPr>
            <p:ph type="sldNum" sz="quarter" idx="12"/>
          </p:nvPr>
        </p:nvSpPr>
        <p:spPr/>
        <p:txBody>
          <a:bodyPr/>
          <a:lstStyle/>
          <a:p>
            <a:fld id="{E777E28B-9ADB-4E5A-87A1-535B414235FC}" type="slidenum">
              <a:rPr lang="en-US" smtClean="0"/>
              <a:t>‹#›</a:t>
            </a:fld>
            <a:endParaRPr lang="en-US"/>
          </a:p>
        </p:txBody>
      </p:sp>
    </p:spTree>
    <p:extLst>
      <p:ext uri="{BB962C8B-B14F-4D97-AF65-F5344CB8AC3E}">
        <p14:creationId xmlns:p14="http://schemas.microsoft.com/office/powerpoint/2010/main" val="3460528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6F122-4EF4-47FB-B187-E25A9888505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22CBD8-D5F7-48ED-ACD9-74C3EFFB28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3C444D-4D43-4762-87ED-40B136310BC7}"/>
              </a:ext>
            </a:extLst>
          </p:cNvPr>
          <p:cNvSpPr>
            <a:spLocks noGrp="1"/>
          </p:cNvSpPr>
          <p:nvPr>
            <p:ph type="dt" sz="half" idx="10"/>
          </p:nvPr>
        </p:nvSpPr>
        <p:spPr/>
        <p:txBody>
          <a:bodyPr/>
          <a:lstStyle/>
          <a:p>
            <a:fld id="{4A16547C-1540-4F6F-8182-9790F1F23894}" type="datetimeFigureOut">
              <a:rPr lang="en-US" smtClean="0"/>
              <a:t>12/15/2020</a:t>
            </a:fld>
            <a:endParaRPr lang="en-US"/>
          </a:p>
        </p:txBody>
      </p:sp>
      <p:sp>
        <p:nvSpPr>
          <p:cNvPr id="5" name="Footer Placeholder 4">
            <a:extLst>
              <a:ext uri="{FF2B5EF4-FFF2-40B4-BE49-F238E27FC236}">
                <a16:creationId xmlns:a16="http://schemas.microsoft.com/office/drawing/2014/main" id="{AC5D5777-7C54-4354-A48E-CFD331B3A6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992258-3825-4EC4-AB77-5613AAA3F4C7}"/>
              </a:ext>
            </a:extLst>
          </p:cNvPr>
          <p:cNvSpPr>
            <a:spLocks noGrp="1"/>
          </p:cNvSpPr>
          <p:nvPr>
            <p:ph type="sldNum" sz="quarter" idx="12"/>
          </p:nvPr>
        </p:nvSpPr>
        <p:spPr/>
        <p:txBody>
          <a:bodyPr/>
          <a:lstStyle/>
          <a:p>
            <a:fld id="{E777E28B-9ADB-4E5A-87A1-535B414235FC}" type="slidenum">
              <a:rPr lang="en-US" smtClean="0"/>
              <a:t>‹#›</a:t>
            </a:fld>
            <a:endParaRPr lang="en-US"/>
          </a:p>
        </p:txBody>
      </p:sp>
    </p:spTree>
    <p:extLst>
      <p:ext uri="{BB962C8B-B14F-4D97-AF65-F5344CB8AC3E}">
        <p14:creationId xmlns:p14="http://schemas.microsoft.com/office/powerpoint/2010/main" val="3564683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29B1D4-FDE9-4FC4-B250-7F9BEDEE0D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2D1E38-8793-4CF8-A475-5E5166F8575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6FC917-A4F1-4605-B2BF-B6C409850D2D}"/>
              </a:ext>
            </a:extLst>
          </p:cNvPr>
          <p:cNvSpPr>
            <a:spLocks noGrp="1"/>
          </p:cNvSpPr>
          <p:nvPr>
            <p:ph type="dt" sz="half" idx="10"/>
          </p:nvPr>
        </p:nvSpPr>
        <p:spPr/>
        <p:txBody>
          <a:bodyPr/>
          <a:lstStyle/>
          <a:p>
            <a:fld id="{4A16547C-1540-4F6F-8182-9790F1F23894}" type="datetimeFigureOut">
              <a:rPr lang="en-US" smtClean="0"/>
              <a:t>12/15/2020</a:t>
            </a:fld>
            <a:endParaRPr lang="en-US"/>
          </a:p>
        </p:txBody>
      </p:sp>
      <p:sp>
        <p:nvSpPr>
          <p:cNvPr id="5" name="Footer Placeholder 4">
            <a:extLst>
              <a:ext uri="{FF2B5EF4-FFF2-40B4-BE49-F238E27FC236}">
                <a16:creationId xmlns:a16="http://schemas.microsoft.com/office/drawing/2014/main" id="{659B364D-F0EB-40CC-9B2A-3163B4B39F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D6D5DB-002F-405F-A9DE-EC4CD8F545F6}"/>
              </a:ext>
            </a:extLst>
          </p:cNvPr>
          <p:cNvSpPr>
            <a:spLocks noGrp="1"/>
          </p:cNvSpPr>
          <p:nvPr>
            <p:ph type="sldNum" sz="quarter" idx="12"/>
          </p:nvPr>
        </p:nvSpPr>
        <p:spPr/>
        <p:txBody>
          <a:bodyPr/>
          <a:lstStyle/>
          <a:p>
            <a:fld id="{E777E28B-9ADB-4E5A-87A1-535B414235FC}" type="slidenum">
              <a:rPr lang="en-US" smtClean="0"/>
              <a:t>‹#›</a:t>
            </a:fld>
            <a:endParaRPr lang="en-US"/>
          </a:p>
        </p:txBody>
      </p:sp>
    </p:spTree>
    <p:extLst>
      <p:ext uri="{BB962C8B-B14F-4D97-AF65-F5344CB8AC3E}">
        <p14:creationId xmlns:p14="http://schemas.microsoft.com/office/powerpoint/2010/main" val="1547820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4852D-266E-4B5C-BE4B-90D0CC7805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482D97-7F79-4CDC-AE6D-3FFAFB37E8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6DDC3-D9FB-4249-BD5F-E2D7EC30FE5B}"/>
              </a:ext>
            </a:extLst>
          </p:cNvPr>
          <p:cNvSpPr>
            <a:spLocks noGrp="1"/>
          </p:cNvSpPr>
          <p:nvPr>
            <p:ph type="dt" sz="half" idx="10"/>
          </p:nvPr>
        </p:nvSpPr>
        <p:spPr/>
        <p:txBody>
          <a:bodyPr/>
          <a:lstStyle/>
          <a:p>
            <a:fld id="{4A16547C-1540-4F6F-8182-9790F1F23894}" type="datetimeFigureOut">
              <a:rPr lang="en-US" smtClean="0"/>
              <a:t>12/15/2020</a:t>
            </a:fld>
            <a:endParaRPr lang="en-US"/>
          </a:p>
        </p:txBody>
      </p:sp>
      <p:sp>
        <p:nvSpPr>
          <p:cNvPr id="5" name="Footer Placeholder 4">
            <a:extLst>
              <a:ext uri="{FF2B5EF4-FFF2-40B4-BE49-F238E27FC236}">
                <a16:creationId xmlns:a16="http://schemas.microsoft.com/office/drawing/2014/main" id="{6021211E-5E7C-4695-8D69-2DF5912D8E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6231F4-7819-4D47-B78D-C0C796CFE0C8}"/>
              </a:ext>
            </a:extLst>
          </p:cNvPr>
          <p:cNvSpPr>
            <a:spLocks noGrp="1"/>
          </p:cNvSpPr>
          <p:nvPr>
            <p:ph type="sldNum" sz="quarter" idx="12"/>
          </p:nvPr>
        </p:nvSpPr>
        <p:spPr/>
        <p:txBody>
          <a:bodyPr/>
          <a:lstStyle/>
          <a:p>
            <a:fld id="{E777E28B-9ADB-4E5A-87A1-535B414235FC}" type="slidenum">
              <a:rPr lang="en-US" smtClean="0"/>
              <a:t>‹#›</a:t>
            </a:fld>
            <a:endParaRPr lang="en-US"/>
          </a:p>
        </p:txBody>
      </p:sp>
    </p:spTree>
    <p:extLst>
      <p:ext uri="{BB962C8B-B14F-4D97-AF65-F5344CB8AC3E}">
        <p14:creationId xmlns:p14="http://schemas.microsoft.com/office/powerpoint/2010/main" val="1912020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0CCA9-CF8D-435F-90EF-E7F4B5DC9B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0729710-B701-484D-8608-09588FB751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1D860F-BA1E-4274-A76C-D0E3913FF266}"/>
              </a:ext>
            </a:extLst>
          </p:cNvPr>
          <p:cNvSpPr>
            <a:spLocks noGrp="1"/>
          </p:cNvSpPr>
          <p:nvPr>
            <p:ph type="dt" sz="half" idx="10"/>
          </p:nvPr>
        </p:nvSpPr>
        <p:spPr/>
        <p:txBody>
          <a:bodyPr/>
          <a:lstStyle/>
          <a:p>
            <a:fld id="{4A16547C-1540-4F6F-8182-9790F1F23894}" type="datetimeFigureOut">
              <a:rPr lang="en-US" smtClean="0"/>
              <a:t>12/15/2020</a:t>
            </a:fld>
            <a:endParaRPr lang="en-US"/>
          </a:p>
        </p:txBody>
      </p:sp>
      <p:sp>
        <p:nvSpPr>
          <p:cNvPr id="5" name="Footer Placeholder 4">
            <a:extLst>
              <a:ext uri="{FF2B5EF4-FFF2-40B4-BE49-F238E27FC236}">
                <a16:creationId xmlns:a16="http://schemas.microsoft.com/office/drawing/2014/main" id="{1D16DBF4-7C95-43D0-8A00-8D71F28CC5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F3627A-5E78-4F84-A14D-6A9D34C844E1}"/>
              </a:ext>
            </a:extLst>
          </p:cNvPr>
          <p:cNvSpPr>
            <a:spLocks noGrp="1"/>
          </p:cNvSpPr>
          <p:nvPr>
            <p:ph type="sldNum" sz="quarter" idx="12"/>
          </p:nvPr>
        </p:nvSpPr>
        <p:spPr/>
        <p:txBody>
          <a:bodyPr/>
          <a:lstStyle/>
          <a:p>
            <a:fld id="{E777E28B-9ADB-4E5A-87A1-535B414235FC}" type="slidenum">
              <a:rPr lang="en-US" smtClean="0"/>
              <a:t>‹#›</a:t>
            </a:fld>
            <a:endParaRPr lang="en-US"/>
          </a:p>
        </p:txBody>
      </p:sp>
    </p:spTree>
    <p:extLst>
      <p:ext uri="{BB962C8B-B14F-4D97-AF65-F5344CB8AC3E}">
        <p14:creationId xmlns:p14="http://schemas.microsoft.com/office/powerpoint/2010/main" val="1016942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D675D-C63C-4F36-B604-014351F13F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C06ED9-3989-4871-98B3-E5855838BD2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3899BF-2989-4475-B181-3DA537370AD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E146518-08D3-4FB3-BFA1-3528B00A24B0}"/>
              </a:ext>
            </a:extLst>
          </p:cNvPr>
          <p:cNvSpPr>
            <a:spLocks noGrp="1"/>
          </p:cNvSpPr>
          <p:nvPr>
            <p:ph type="dt" sz="half" idx="10"/>
          </p:nvPr>
        </p:nvSpPr>
        <p:spPr/>
        <p:txBody>
          <a:bodyPr/>
          <a:lstStyle/>
          <a:p>
            <a:fld id="{4A16547C-1540-4F6F-8182-9790F1F23894}" type="datetimeFigureOut">
              <a:rPr lang="en-US" smtClean="0"/>
              <a:t>12/15/2020</a:t>
            </a:fld>
            <a:endParaRPr lang="en-US"/>
          </a:p>
        </p:txBody>
      </p:sp>
      <p:sp>
        <p:nvSpPr>
          <p:cNvPr id="6" name="Footer Placeholder 5">
            <a:extLst>
              <a:ext uri="{FF2B5EF4-FFF2-40B4-BE49-F238E27FC236}">
                <a16:creationId xmlns:a16="http://schemas.microsoft.com/office/drawing/2014/main" id="{94016BD1-F260-4199-8058-D50440213D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05201B-8502-43DB-84A2-7F9A06946D9F}"/>
              </a:ext>
            </a:extLst>
          </p:cNvPr>
          <p:cNvSpPr>
            <a:spLocks noGrp="1"/>
          </p:cNvSpPr>
          <p:nvPr>
            <p:ph type="sldNum" sz="quarter" idx="12"/>
          </p:nvPr>
        </p:nvSpPr>
        <p:spPr/>
        <p:txBody>
          <a:bodyPr/>
          <a:lstStyle/>
          <a:p>
            <a:fld id="{E777E28B-9ADB-4E5A-87A1-535B414235FC}" type="slidenum">
              <a:rPr lang="en-US" smtClean="0"/>
              <a:t>‹#›</a:t>
            </a:fld>
            <a:endParaRPr lang="en-US"/>
          </a:p>
        </p:txBody>
      </p:sp>
    </p:spTree>
    <p:extLst>
      <p:ext uri="{BB962C8B-B14F-4D97-AF65-F5344CB8AC3E}">
        <p14:creationId xmlns:p14="http://schemas.microsoft.com/office/powerpoint/2010/main" val="3592515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5D963-B13E-4092-90B1-B3286040AD9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067A117-FF49-4BA6-AB50-4BD577A800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C58C5DA-3CFB-4E8F-8750-5DB1C13675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ABFF82-0F1F-4B79-A524-5C19BA9F66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CA0A560-B53A-410C-89D4-5EB574DA8EC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6EAFD41-7129-4F47-9B94-A57AC9F78CBE}"/>
              </a:ext>
            </a:extLst>
          </p:cNvPr>
          <p:cNvSpPr>
            <a:spLocks noGrp="1"/>
          </p:cNvSpPr>
          <p:nvPr>
            <p:ph type="dt" sz="half" idx="10"/>
          </p:nvPr>
        </p:nvSpPr>
        <p:spPr/>
        <p:txBody>
          <a:bodyPr/>
          <a:lstStyle/>
          <a:p>
            <a:fld id="{4A16547C-1540-4F6F-8182-9790F1F23894}" type="datetimeFigureOut">
              <a:rPr lang="en-US" smtClean="0"/>
              <a:t>12/15/2020</a:t>
            </a:fld>
            <a:endParaRPr lang="en-US"/>
          </a:p>
        </p:txBody>
      </p:sp>
      <p:sp>
        <p:nvSpPr>
          <p:cNvPr id="8" name="Footer Placeholder 7">
            <a:extLst>
              <a:ext uri="{FF2B5EF4-FFF2-40B4-BE49-F238E27FC236}">
                <a16:creationId xmlns:a16="http://schemas.microsoft.com/office/drawing/2014/main" id="{0CA14BD8-9152-40FB-B56A-FC5422B13E9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ACD7B46-6F8B-40FB-8F78-20FFE9446EEF}"/>
              </a:ext>
            </a:extLst>
          </p:cNvPr>
          <p:cNvSpPr>
            <a:spLocks noGrp="1"/>
          </p:cNvSpPr>
          <p:nvPr>
            <p:ph type="sldNum" sz="quarter" idx="12"/>
          </p:nvPr>
        </p:nvSpPr>
        <p:spPr/>
        <p:txBody>
          <a:bodyPr/>
          <a:lstStyle/>
          <a:p>
            <a:fld id="{E777E28B-9ADB-4E5A-87A1-535B414235FC}" type="slidenum">
              <a:rPr lang="en-US" smtClean="0"/>
              <a:t>‹#›</a:t>
            </a:fld>
            <a:endParaRPr lang="en-US"/>
          </a:p>
        </p:txBody>
      </p:sp>
    </p:spTree>
    <p:extLst>
      <p:ext uri="{BB962C8B-B14F-4D97-AF65-F5344CB8AC3E}">
        <p14:creationId xmlns:p14="http://schemas.microsoft.com/office/powerpoint/2010/main" val="2672756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E73DA-0893-481E-906A-E44D8869D1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044C098-C3AC-4B20-835F-691CEF485F91}"/>
              </a:ext>
            </a:extLst>
          </p:cNvPr>
          <p:cNvSpPr>
            <a:spLocks noGrp="1"/>
          </p:cNvSpPr>
          <p:nvPr>
            <p:ph type="dt" sz="half" idx="10"/>
          </p:nvPr>
        </p:nvSpPr>
        <p:spPr/>
        <p:txBody>
          <a:bodyPr/>
          <a:lstStyle/>
          <a:p>
            <a:fld id="{4A16547C-1540-4F6F-8182-9790F1F23894}" type="datetimeFigureOut">
              <a:rPr lang="en-US" smtClean="0"/>
              <a:t>12/15/2020</a:t>
            </a:fld>
            <a:endParaRPr lang="en-US"/>
          </a:p>
        </p:txBody>
      </p:sp>
      <p:sp>
        <p:nvSpPr>
          <p:cNvPr id="4" name="Footer Placeholder 3">
            <a:extLst>
              <a:ext uri="{FF2B5EF4-FFF2-40B4-BE49-F238E27FC236}">
                <a16:creationId xmlns:a16="http://schemas.microsoft.com/office/drawing/2014/main" id="{25F250E4-5D57-41EE-91C5-E14282BD53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79B638-8455-46AB-9909-753E5E3875FF}"/>
              </a:ext>
            </a:extLst>
          </p:cNvPr>
          <p:cNvSpPr>
            <a:spLocks noGrp="1"/>
          </p:cNvSpPr>
          <p:nvPr>
            <p:ph type="sldNum" sz="quarter" idx="12"/>
          </p:nvPr>
        </p:nvSpPr>
        <p:spPr/>
        <p:txBody>
          <a:bodyPr/>
          <a:lstStyle/>
          <a:p>
            <a:fld id="{E777E28B-9ADB-4E5A-87A1-535B414235FC}" type="slidenum">
              <a:rPr lang="en-US" smtClean="0"/>
              <a:t>‹#›</a:t>
            </a:fld>
            <a:endParaRPr lang="en-US"/>
          </a:p>
        </p:txBody>
      </p:sp>
    </p:spTree>
    <p:extLst>
      <p:ext uri="{BB962C8B-B14F-4D97-AF65-F5344CB8AC3E}">
        <p14:creationId xmlns:p14="http://schemas.microsoft.com/office/powerpoint/2010/main" val="1265825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EC2733-22FD-4BF3-8100-2EC3E6AD65E9}"/>
              </a:ext>
            </a:extLst>
          </p:cNvPr>
          <p:cNvSpPr>
            <a:spLocks noGrp="1"/>
          </p:cNvSpPr>
          <p:nvPr>
            <p:ph type="dt" sz="half" idx="10"/>
          </p:nvPr>
        </p:nvSpPr>
        <p:spPr/>
        <p:txBody>
          <a:bodyPr/>
          <a:lstStyle/>
          <a:p>
            <a:fld id="{4A16547C-1540-4F6F-8182-9790F1F23894}" type="datetimeFigureOut">
              <a:rPr lang="en-US" smtClean="0"/>
              <a:t>12/15/2020</a:t>
            </a:fld>
            <a:endParaRPr lang="en-US"/>
          </a:p>
        </p:txBody>
      </p:sp>
      <p:sp>
        <p:nvSpPr>
          <p:cNvPr id="3" name="Footer Placeholder 2">
            <a:extLst>
              <a:ext uri="{FF2B5EF4-FFF2-40B4-BE49-F238E27FC236}">
                <a16:creationId xmlns:a16="http://schemas.microsoft.com/office/drawing/2014/main" id="{FB826BDD-C79C-4300-A5EF-59F301A617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50AE81E-468A-4F00-B13B-1B62EB439B9D}"/>
              </a:ext>
            </a:extLst>
          </p:cNvPr>
          <p:cNvSpPr>
            <a:spLocks noGrp="1"/>
          </p:cNvSpPr>
          <p:nvPr>
            <p:ph type="sldNum" sz="quarter" idx="12"/>
          </p:nvPr>
        </p:nvSpPr>
        <p:spPr/>
        <p:txBody>
          <a:bodyPr/>
          <a:lstStyle/>
          <a:p>
            <a:fld id="{E777E28B-9ADB-4E5A-87A1-535B414235FC}" type="slidenum">
              <a:rPr lang="en-US" smtClean="0"/>
              <a:t>‹#›</a:t>
            </a:fld>
            <a:endParaRPr lang="en-US"/>
          </a:p>
        </p:txBody>
      </p:sp>
    </p:spTree>
    <p:extLst>
      <p:ext uri="{BB962C8B-B14F-4D97-AF65-F5344CB8AC3E}">
        <p14:creationId xmlns:p14="http://schemas.microsoft.com/office/powerpoint/2010/main" val="256020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25550-C0BD-419E-9226-27D18FC34C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E573494-A5FE-4AFD-B92C-A11786B5F3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98290DC-30B4-44CE-B2D0-EC51DA5763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48C23-F0D8-482D-AB19-B3C8F1808ABC}"/>
              </a:ext>
            </a:extLst>
          </p:cNvPr>
          <p:cNvSpPr>
            <a:spLocks noGrp="1"/>
          </p:cNvSpPr>
          <p:nvPr>
            <p:ph type="dt" sz="half" idx="10"/>
          </p:nvPr>
        </p:nvSpPr>
        <p:spPr/>
        <p:txBody>
          <a:bodyPr/>
          <a:lstStyle/>
          <a:p>
            <a:fld id="{4A16547C-1540-4F6F-8182-9790F1F23894}" type="datetimeFigureOut">
              <a:rPr lang="en-US" smtClean="0"/>
              <a:t>12/15/2020</a:t>
            </a:fld>
            <a:endParaRPr lang="en-US"/>
          </a:p>
        </p:txBody>
      </p:sp>
      <p:sp>
        <p:nvSpPr>
          <p:cNvPr id="6" name="Footer Placeholder 5">
            <a:extLst>
              <a:ext uri="{FF2B5EF4-FFF2-40B4-BE49-F238E27FC236}">
                <a16:creationId xmlns:a16="http://schemas.microsoft.com/office/drawing/2014/main" id="{F4CD646B-93A2-40A9-9F59-8548A51FB5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BE1E8C-FBFE-484E-BF6A-28982A3C08BF}"/>
              </a:ext>
            </a:extLst>
          </p:cNvPr>
          <p:cNvSpPr>
            <a:spLocks noGrp="1"/>
          </p:cNvSpPr>
          <p:nvPr>
            <p:ph type="sldNum" sz="quarter" idx="12"/>
          </p:nvPr>
        </p:nvSpPr>
        <p:spPr/>
        <p:txBody>
          <a:bodyPr/>
          <a:lstStyle/>
          <a:p>
            <a:fld id="{E777E28B-9ADB-4E5A-87A1-535B414235FC}" type="slidenum">
              <a:rPr lang="en-US" smtClean="0"/>
              <a:t>‹#›</a:t>
            </a:fld>
            <a:endParaRPr lang="en-US"/>
          </a:p>
        </p:txBody>
      </p:sp>
    </p:spTree>
    <p:extLst>
      <p:ext uri="{BB962C8B-B14F-4D97-AF65-F5344CB8AC3E}">
        <p14:creationId xmlns:p14="http://schemas.microsoft.com/office/powerpoint/2010/main" val="1583944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37CF7-9BC2-415F-AB47-5F7A7305381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0C2F388-5107-4733-8503-B2621CD544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CC9FDD-D7BB-4EED-9F16-5E4036EF10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541BD3-258A-414F-9F02-F08AD508F133}"/>
              </a:ext>
            </a:extLst>
          </p:cNvPr>
          <p:cNvSpPr>
            <a:spLocks noGrp="1"/>
          </p:cNvSpPr>
          <p:nvPr>
            <p:ph type="dt" sz="half" idx="10"/>
          </p:nvPr>
        </p:nvSpPr>
        <p:spPr/>
        <p:txBody>
          <a:bodyPr/>
          <a:lstStyle/>
          <a:p>
            <a:fld id="{4A16547C-1540-4F6F-8182-9790F1F23894}" type="datetimeFigureOut">
              <a:rPr lang="en-US" smtClean="0"/>
              <a:t>12/15/2020</a:t>
            </a:fld>
            <a:endParaRPr lang="en-US"/>
          </a:p>
        </p:txBody>
      </p:sp>
      <p:sp>
        <p:nvSpPr>
          <p:cNvPr id="6" name="Footer Placeholder 5">
            <a:extLst>
              <a:ext uri="{FF2B5EF4-FFF2-40B4-BE49-F238E27FC236}">
                <a16:creationId xmlns:a16="http://schemas.microsoft.com/office/drawing/2014/main" id="{EFF9BB3D-4ED7-4B67-B872-579BF33624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57A0C1-4141-473B-84C7-EB0739D7A7D2}"/>
              </a:ext>
            </a:extLst>
          </p:cNvPr>
          <p:cNvSpPr>
            <a:spLocks noGrp="1"/>
          </p:cNvSpPr>
          <p:nvPr>
            <p:ph type="sldNum" sz="quarter" idx="12"/>
          </p:nvPr>
        </p:nvSpPr>
        <p:spPr/>
        <p:txBody>
          <a:bodyPr/>
          <a:lstStyle/>
          <a:p>
            <a:fld id="{E777E28B-9ADB-4E5A-87A1-535B414235FC}" type="slidenum">
              <a:rPr lang="en-US" smtClean="0"/>
              <a:t>‹#›</a:t>
            </a:fld>
            <a:endParaRPr lang="en-US"/>
          </a:p>
        </p:txBody>
      </p:sp>
    </p:spTree>
    <p:extLst>
      <p:ext uri="{BB962C8B-B14F-4D97-AF65-F5344CB8AC3E}">
        <p14:creationId xmlns:p14="http://schemas.microsoft.com/office/powerpoint/2010/main" val="6176721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BA6673-B9BE-4963-A894-BB0798841F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FE40BE-DD25-47BF-8D2C-3396D4A709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F5EAEC-3FF1-4E08-848E-E97E0C9EB2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16547C-1540-4F6F-8182-9790F1F23894}" type="datetimeFigureOut">
              <a:rPr lang="en-US" smtClean="0"/>
              <a:t>12/15/2020</a:t>
            </a:fld>
            <a:endParaRPr lang="en-US"/>
          </a:p>
        </p:txBody>
      </p:sp>
      <p:sp>
        <p:nvSpPr>
          <p:cNvPr id="5" name="Footer Placeholder 4">
            <a:extLst>
              <a:ext uri="{FF2B5EF4-FFF2-40B4-BE49-F238E27FC236}">
                <a16:creationId xmlns:a16="http://schemas.microsoft.com/office/drawing/2014/main" id="{48519CBC-3F3A-4C77-B882-52CE011169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92D1D89-9428-4B48-A8FF-77D8ADA7D1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77E28B-9ADB-4E5A-87A1-535B414235FC}" type="slidenum">
              <a:rPr lang="en-US" smtClean="0"/>
              <a:t>‹#›</a:t>
            </a:fld>
            <a:endParaRPr lang="en-US"/>
          </a:p>
        </p:txBody>
      </p:sp>
    </p:spTree>
    <p:extLst>
      <p:ext uri="{BB962C8B-B14F-4D97-AF65-F5344CB8AC3E}">
        <p14:creationId xmlns:p14="http://schemas.microsoft.com/office/powerpoint/2010/main" val="23153318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hyperlink" Target="http://arxiv.org/abs/1511.06434" TargetMode="Externa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hyperlink" Target="https://doi.org/10.1109/ACCESS.2020.2978980"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hyperlink" Target="http://arxiv.org/abs/1803.08467" TargetMode="Externa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arxiv.org/abs/1406.2661"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arxiv.org/abs/1406.2661"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D4662F7-524D-41BF-BE79-D5B7C017DD8F}"/>
              </a:ext>
            </a:extLst>
          </p:cNvPr>
          <p:cNvPicPr>
            <a:picLocks noChangeAspect="1"/>
          </p:cNvPicPr>
          <p:nvPr/>
        </p:nvPicPr>
        <p:blipFill rotWithShape="1">
          <a:blip r:embed="rId2">
            <a:alphaModFix/>
          </a:blip>
          <a:srcRect r="7110" b="-1"/>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D38A241E-0395-41E5-8607-BAA2799A43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4892040"/>
            <a:ext cx="12191999" cy="1965960"/>
          </a:xfrm>
          <a:prstGeom prst="rect">
            <a:avLst/>
          </a:prstGeom>
          <a:solidFill>
            <a:schemeClr val="bg1">
              <a:alpha val="72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677C3B6-75B0-45F4-933C-F91ECE02322C}"/>
              </a:ext>
            </a:extLst>
          </p:cNvPr>
          <p:cNvSpPr>
            <a:spLocks noGrp="1"/>
          </p:cNvSpPr>
          <p:nvPr>
            <p:ph type="ctrTitle"/>
          </p:nvPr>
        </p:nvSpPr>
        <p:spPr>
          <a:xfrm>
            <a:off x="969264" y="5154168"/>
            <a:ext cx="6973204" cy="1261872"/>
          </a:xfrm>
        </p:spPr>
        <p:txBody>
          <a:bodyPr anchor="ctr">
            <a:normAutofit fontScale="90000"/>
          </a:bodyPr>
          <a:lstStyle/>
          <a:p>
            <a:pPr algn="l"/>
            <a:r>
              <a:rPr lang="en-US" sz="4800" dirty="0">
                <a:solidFill>
                  <a:schemeClr val="tx1">
                    <a:lumMod val="85000"/>
                    <a:lumOff val="15000"/>
                  </a:schemeClr>
                </a:solidFill>
              </a:rPr>
              <a:t>GAN and Generative Models</a:t>
            </a:r>
          </a:p>
        </p:txBody>
      </p:sp>
      <p:sp>
        <p:nvSpPr>
          <p:cNvPr id="3" name="Subtitle 2">
            <a:extLst>
              <a:ext uri="{FF2B5EF4-FFF2-40B4-BE49-F238E27FC236}">
                <a16:creationId xmlns:a16="http://schemas.microsoft.com/office/drawing/2014/main" id="{461F836A-642C-45F2-B4F7-5378CBFDD72E}"/>
              </a:ext>
            </a:extLst>
          </p:cNvPr>
          <p:cNvSpPr>
            <a:spLocks noGrp="1"/>
          </p:cNvSpPr>
          <p:nvPr>
            <p:ph type="subTitle" idx="1"/>
          </p:nvPr>
        </p:nvSpPr>
        <p:spPr>
          <a:xfrm>
            <a:off x="8458200" y="5154168"/>
            <a:ext cx="2892986" cy="1261872"/>
          </a:xfrm>
        </p:spPr>
        <p:txBody>
          <a:bodyPr anchor="ctr">
            <a:normAutofit/>
          </a:bodyPr>
          <a:lstStyle/>
          <a:p>
            <a:pPr algn="l"/>
            <a:r>
              <a:rPr lang="en-US" sz="2000" dirty="0">
                <a:solidFill>
                  <a:schemeClr val="tx2"/>
                </a:solidFill>
              </a:rPr>
              <a:t>2020.12.18</a:t>
            </a:r>
          </a:p>
        </p:txBody>
      </p:sp>
      <p:cxnSp>
        <p:nvCxnSpPr>
          <p:cNvPr id="11" name="Straight Connector 10">
            <a:extLst>
              <a:ext uri="{FF2B5EF4-FFF2-40B4-BE49-F238E27FC236}">
                <a16:creationId xmlns:a16="http://schemas.microsoft.com/office/drawing/2014/main" id="{CE352288-84AD-4CA8-BCD5-76C29D34E1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38160" y="5325066"/>
            <a:ext cx="0" cy="9144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444884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7F527-53BF-4B66-9D66-814C20B4981D}"/>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GAN: Representation Learning</a:t>
            </a:r>
          </a:p>
        </p:txBody>
      </p:sp>
      <p:sp>
        <p:nvSpPr>
          <p:cNvPr id="3" name="Content Placeholder 2">
            <a:extLst>
              <a:ext uri="{FF2B5EF4-FFF2-40B4-BE49-F238E27FC236}">
                <a16:creationId xmlns:a16="http://schemas.microsoft.com/office/drawing/2014/main" id="{D5580CB4-AB0F-4C88-B0EA-A19AE139320B}"/>
              </a:ext>
            </a:extLst>
          </p:cNvPr>
          <p:cNvSpPr>
            <a:spLocks noGrp="1"/>
          </p:cNvSpPr>
          <p:nvPr>
            <p:ph idx="1"/>
          </p:nvPr>
        </p:nvSpPr>
        <p:spPr/>
        <p:txBody>
          <a:bodyPr/>
          <a:lstStyle/>
          <a:p>
            <a:r>
              <a:rPr lang="en-US" dirty="0">
                <a:solidFill>
                  <a:srgbClr val="000000"/>
                </a:solidFill>
                <a:latin typeface="Lucida Grande"/>
              </a:rPr>
              <a:t>D</a:t>
            </a:r>
            <a:r>
              <a:rPr lang="en-US" b="0" i="0" dirty="0">
                <a:solidFill>
                  <a:srgbClr val="000000"/>
                </a:solidFill>
                <a:effectLst/>
                <a:latin typeface="Lucida Grande"/>
              </a:rPr>
              <a:t>eep </a:t>
            </a:r>
            <a:r>
              <a:rPr lang="en-US" dirty="0">
                <a:solidFill>
                  <a:srgbClr val="000000"/>
                </a:solidFill>
                <a:latin typeface="Lucida Grande"/>
              </a:rPr>
              <a:t>C</a:t>
            </a:r>
            <a:r>
              <a:rPr lang="en-US" b="0" i="0" dirty="0">
                <a:solidFill>
                  <a:srgbClr val="000000"/>
                </a:solidFill>
                <a:effectLst/>
                <a:latin typeface="Lucida Grande"/>
              </a:rPr>
              <a:t>onvolutional </a:t>
            </a:r>
            <a:r>
              <a:rPr lang="en-US" dirty="0">
                <a:solidFill>
                  <a:srgbClr val="000000"/>
                </a:solidFill>
                <a:latin typeface="Lucida Grande"/>
              </a:rPr>
              <a:t>G</a:t>
            </a:r>
            <a:r>
              <a:rPr lang="en-US" b="0" i="0" dirty="0">
                <a:solidFill>
                  <a:srgbClr val="000000"/>
                </a:solidFill>
                <a:effectLst/>
                <a:latin typeface="Lucida Grande"/>
              </a:rPr>
              <a:t>enerative </a:t>
            </a:r>
            <a:r>
              <a:rPr lang="en-US" dirty="0">
                <a:solidFill>
                  <a:srgbClr val="000000"/>
                </a:solidFill>
                <a:latin typeface="Lucida Grande"/>
              </a:rPr>
              <a:t>A</a:t>
            </a:r>
            <a:r>
              <a:rPr lang="en-US" b="0" i="0" dirty="0">
                <a:solidFill>
                  <a:srgbClr val="000000"/>
                </a:solidFill>
                <a:effectLst/>
                <a:latin typeface="Lucida Grande"/>
              </a:rPr>
              <a:t>dversarial </a:t>
            </a:r>
            <a:r>
              <a:rPr lang="en-US" dirty="0">
                <a:solidFill>
                  <a:srgbClr val="000000"/>
                </a:solidFill>
                <a:latin typeface="Lucida Grande"/>
              </a:rPr>
              <a:t>N</a:t>
            </a:r>
            <a:r>
              <a:rPr lang="en-US" b="0" i="0" dirty="0">
                <a:solidFill>
                  <a:srgbClr val="000000"/>
                </a:solidFill>
                <a:effectLst/>
                <a:latin typeface="Lucida Grande"/>
              </a:rPr>
              <a:t>etworks (</a:t>
            </a:r>
            <a:r>
              <a:rPr lang="en-US" dirty="0"/>
              <a:t>DCGANs, Radford, et al., 2016)</a:t>
            </a:r>
          </a:p>
          <a:p>
            <a:endParaRPr lang="en-US" dirty="0"/>
          </a:p>
          <a:p>
            <a:endParaRPr lang="en-US" dirty="0"/>
          </a:p>
        </p:txBody>
      </p:sp>
      <p:sp>
        <p:nvSpPr>
          <p:cNvPr id="5" name="TextBox 4">
            <a:extLst>
              <a:ext uri="{FF2B5EF4-FFF2-40B4-BE49-F238E27FC236}">
                <a16:creationId xmlns:a16="http://schemas.microsoft.com/office/drawing/2014/main" id="{95944755-EE06-4D00-9E98-EA96EB791CC1}"/>
              </a:ext>
            </a:extLst>
          </p:cNvPr>
          <p:cNvSpPr txBox="1"/>
          <p:nvPr/>
        </p:nvSpPr>
        <p:spPr>
          <a:xfrm>
            <a:off x="838200" y="5853797"/>
            <a:ext cx="10515600" cy="646331"/>
          </a:xfrm>
          <a:prstGeom prst="rect">
            <a:avLst/>
          </a:prstGeom>
          <a:noFill/>
        </p:spPr>
        <p:txBody>
          <a:bodyPr wrap="square">
            <a:spAutoFit/>
          </a:bodyPr>
          <a:lstStyle/>
          <a:p>
            <a:r>
              <a:rPr lang="en-US" dirty="0">
                <a:effectLst/>
              </a:rPr>
              <a:t>Radford, A., Metz, L., &amp; </a:t>
            </a:r>
            <a:r>
              <a:rPr lang="en-US" dirty="0" err="1">
                <a:effectLst/>
              </a:rPr>
              <a:t>Chintala</a:t>
            </a:r>
            <a:r>
              <a:rPr lang="en-US" dirty="0">
                <a:effectLst/>
              </a:rPr>
              <a:t>, S. (2016). Unsupervised Representation Learning with Deep Convolutional Generative Adversarial Networks. </a:t>
            </a:r>
            <a:r>
              <a:rPr lang="en-US" i="1" dirty="0">
                <a:effectLst/>
              </a:rPr>
              <a:t>ArXiv:1511.06434 [Cs]</a:t>
            </a:r>
            <a:r>
              <a:rPr lang="en-US" dirty="0">
                <a:effectLst/>
              </a:rPr>
              <a:t>. </a:t>
            </a:r>
            <a:r>
              <a:rPr lang="en-US" dirty="0">
                <a:effectLst/>
                <a:hlinkClick r:id="rId2"/>
              </a:rPr>
              <a:t>http://arxiv.org/abs/1511.06434</a:t>
            </a:r>
            <a:endParaRPr lang="en-US" dirty="0">
              <a:effectLst/>
            </a:endParaRPr>
          </a:p>
        </p:txBody>
      </p:sp>
      <p:pic>
        <p:nvPicPr>
          <p:cNvPr id="7" name="Picture 6">
            <a:extLst>
              <a:ext uri="{FF2B5EF4-FFF2-40B4-BE49-F238E27FC236}">
                <a16:creationId xmlns:a16="http://schemas.microsoft.com/office/drawing/2014/main" id="{964F0C66-87C8-4807-BDEC-7E40554562C1}"/>
              </a:ext>
            </a:extLst>
          </p:cNvPr>
          <p:cNvPicPr>
            <a:picLocks noChangeAspect="1"/>
          </p:cNvPicPr>
          <p:nvPr/>
        </p:nvPicPr>
        <p:blipFill>
          <a:blip r:embed="rId3"/>
          <a:stretch>
            <a:fillRect/>
          </a:stretch>
        </p:blipFill>
        <p:spPr>
          <a:xfrm>
            <a:off x="350191" y="2820676"/>
            <a:ext cx="5654301" cy="2898184"/>
          </a:xfrm>
          <a:prstGeom prst="rect">
            <a:avLst/>
          </a:prstGeom>
        </p:spPr>
      </p:pic>
      <p:pic>
        <p:nvPicPr>
          <p:cNvPr id="9" name="Picture 8">
            <a:extLst>
              <a:ext uri="{FF2B5EF4-FFF2-40B4-BE49-F238E27FC236}">
                <a16:creationId xmlns:a16="http://schemas.microsoft.com/office/drawing/2014/main" id="{BA1C84BF-CFA1-453B-8698-1D73846348DB}"/>
              </a:ext>
            </a:extLst>
          </p:cNvPr>
          <p:cNvPicPr>
            <a:picLocks noChangeAspect="1"/>
          </p:cNvPicPr>
          <p:nvPr/>
        </p:nvPicPr>
        <p:blipFill>
          <a:blip r:embed="rId4"/>
          <a:stretch>
            <a:fillRect/>
          </a:stretch>
        </p:blipFill>
        <p:spPr>
          <a:xfrm>
            <a:off x="6187510" y="2866140"/>
            <a:ext cx="5222404" cy="2664492"/>
          </a:xfrm>
          <a:prstGeom prst="rect">
            <a:avLst/>
          </a:prstGeom>
        </p:spPr>
      </p:pic>
    </p:spTree>
    <p:extLst>
      <p:ext uri="{BB962C8B-B14F-4D97-AF65-F5344CB8AC3E}">
        <p14:creationId xmlns:p14="http://schemas.microsoft.com/office/powerpoint/2010/main" val="27933476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7F527-53BF-4B66-9D66-814C20B4981D}"/>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GAN: Representation Learning</a:t>
            </a:r>
          </a:p>
        </p:txBody>
      </p:sp>
      <p:sp>
        <p:nvSpPr>
          <p:cNvPr id="3" name="Content Placeholder 2">
            <a:extLst>
              <a:ext uri="{FF2B5EF4-FFF2-40B4-BE49-F238E27FC236}">
                <a16:creationId xmlns:a16="http://schemas.microsoft.com/office/drawing/2014/main" id="{D5580CB4-AB0F-4C88-B0EA-A19AE139320B}"/>
              </a:ext>
            </a:extLst>
          </p:cNvPr>
          <p:cNvSpPr>
            <a:spLocks noGrp="1"/>
          </p:cNvSpPr>
          <p:nvPr>
            <p:ph idx="1"/>
          </p:nvPr>
        </p:nvSpPr>
        <p:spPr/>
        <p:txBody>
          <a:bodyPr/>
          <a:lstStyle/>
          <a:p>
            <a:r>
              <a:rPr lang="en-US" dirty="0"/>
              <a:t>Identifying tiny objects with extremely low resolution</a:t>
            </a:r>
          </a:p>
        </p:txBody>
      </p:sp>
      <p:sp>
        <p:nvSpPr>
          <p:cNvPr id="6" name="TextBox 5">
            <a:extLst>
              <a:ext uri="{FF2B5EF4-FFF2-40B4-BE49-F238E27FC236}">
                <a16:creationId xmlns:a16="http://schemas.microsoft.com/office/drawing/2014/main" id="{215B0DD3-98FA-4C9B-BAF0-9AB2ED6232C6}"/>
              </a:ext>
            </a:extLst>
          </p:cNvPr>
          <p:cNvSpPr txBox="1"/>
          <p:nvPr/>
        </p:nvSpPr>
        <p:spPr>
          <a:xfrm>
            <a:off x="838200" y="6176963"/>
            <a:ext cx="10515600" cy="461665"/>
          </a:xfrm>
          <a:prstGeom prst="rect">
            <a:avLst/>
          </a:prstGeom>
          <a:noFill/>
        </p:spPr>
        <p:txBody>
          <a:bodyPr wrap="square">
            <a:spAutoFit/>
          </a:bodyPr>
          <a:lstStyle/>
          <a:p>
            <a:r>
              <a:rPr lang="en-US" sz="1200" dirty="0">
                <a:effectLst/>
              </a:rPr>
              <a:t>Xi, Y., Zheng, J., Jia, W., He, X., Li, H., Ren, Z., &amp; Lam, K. (2020). See Clearly in the Distance: Representation Learning GAN for Low Resolution Object Recognition. </a:t>
            </a:r>
            <a:r>
              <a:rPr lang="en-US" sz="1200" i="1" dirty="0">
                <a:effectLst/>
              </a:rPr>
              <a:t>IEEE Access</a:t>
            </a:r>
            <a:r>
              <a:rPr lang="en-US" sz="1200" dirty="0">
                <a:effectLst/>
              </a:rPr>
              <a:t>, </a:t>
            </a:r>
            <a:r>
              <a:rPr lang="en-US" sz="1200" i="1" dirty="0">
                <a:effectLst/>
              </a:rPr>
              <a:t>8</a:t>
            </a:r>
            <a:r>
              <a:rPr lang="en-US" sz="1200" dirty="0">
                <a:effectLst/>
              </a:rPr>
              <a:t>, 53203–53214. </a:t>
            </a:r>
            <a:r>
              <a:rPr lang="en-US" sz="1200" dirty="0">
                <a:effectLst/>
                <a:hlinkClick r:id="rId2"/>
              </a:rPr>
              <a:t>https://doi.org/10.1109/ACCESS.2020.2978980</a:t>
            </a:r>
            <a:endParaRPr lang="en-US" sz="1200" dirty="0">
              <a:effectLst/>
            </a:endParaRPr>
          </a:p>
        </p:txBody>
      </p:sp>
      <p:pic>
        <p:nvPicPr>
          <p:cNvPr id="1026" name="Picture 2" descr="Details of the proposed RL-GAN. The context enclosed by the blue dotted lines is a standard CNN for object recognition. (a) The residual feature generator is a deep residual network, which takes the features from lower-level layers as input and learns the residual feature between HR and LR images in feature representations. (b) The feature discriminator takes the features of the enhanced representation (fake samples) of LR images and feature of HR images (real samples) as inputs and tries to differentiate them.">
            <a:extLst>
              <a:ext uri="{FF2B5EF4-FFF2-40B4-BE49-F238E27FC236}">
                <a16:creationId xmlns:a16="http://schemas.microsoft.com/office/drawing/2014/main" id="{5EC0C1A7-B09B-4C8A-BF1E-0C649771B2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7589" y="2305258"/>
            <a:ext cx="8636821" cy="3860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9879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7F527-53BF-4B66-9D66-814C20B4981D}"/>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GAN: Representation Learning</a:t>
            </a:r>
          </a:p>
        </p:txBody>
      </p:sp>
      <p:sp>
        <p:nvSpPr>
          <p:cNvPr id="3" name="Content Placeholder 2">
            <a:extLst>
              <a:ext uri="{FF2B5EF4-FFF2-40B4-BE49-F238E27FC236}">
                <a16:creationId xmlns:a16="http://schemas.microsoft.com/office/drawing/2014/main" id="{D5580CB4-AB0F-4C88-B0EA-A19AE139320B}"/>
              </a:ext>
            </a:extLst>
          </p:cNvPr>
          <p:cNvSpPr>
            <a:spLocks noGrp="1"/>
          </p:cNvSpPr>
          <p:nvPr>
            <p:ph idx="1"/>
          </p:nvPr>
        </p:nvSpPr>
        <p:spPr/>
        <p:txBody>
          <a:bodyPr/>
          <a:lstStyle/>
          <a:p>
            <a:r>
              <a:rPr lang="en-US" dirty="0">
                <a:solidFill>
                  <a:srgbClr val="000000"/>
                </a:solidFill>
                <a:latin typeface="Lucida Grande"/>
              </a:rPr>
              <a:t>BSD-GAN: Branched Generative Adversarial Network for Scale-Disentangled Representation Learning</a:t>
            </a:r>
            <a:endParaRPr lang="en-US" dirty="0"/>
          </a:p>
          <a:p>
            <a:endParaRPr lang="en-US" dirty="0"/>
          </a:p>
        </p:txBody>
      </p:sp>
      <p:sp>
        <p:nvSpPr>
          <p:cNvPr id="6" name="TextBox 5">
            <a:extLst>
              <a:ext uri="{FF2B5EF4-FFF2-40B4-BE49-F238E27FC236}">
                <a16:creationId xmlns:a16="http://schemas.microsoft.com/office/drawing/2014/main" id="{8221C6EE-1847-46D0-A2C7-425255A8F1DB}"/>
              </a:ext>
            </a:extLst>
          </p:cNvPr>
          <p:cNvSpPr txBox="1"/>
          <p:nvPr/>
        </p:nvSpPr>
        <p:spPr>
          <a:xfrm>
            <a:off x="838200" y="5569545"/>
            <a:ext cx="10515600" cy="923330"/>
          </a:xfrm>
          <a:prstGeom prst="rect">
            <a:avLst/>
          </a:prstGeom>
          <a:noFill/>
        </p:spPr>
        <p:txBody>
          <a:bodyPr wrap="square">
            <a:spAutoFit/>
          </a:bodyPr>
          <a:lstStyle/>
          <a:p>
            <a:r>
              <a:rPr lang="en-US" dirty="0">
                <a:effectLst/>
              </a:rPr>
              <a:t>Yi, Z., Chen, Z., Cai, H., Mao, W., Gong, M., &amp; Zhang, H. (2020). BSD-GAN: Branched Generative Adversarial Network for Scale-Disentangled Representation Learning and Image Synthesis. </a:t>
            </a:r>
            <a:r>
              <a:rPr lang="en-US" i="1" dirty="0">
                <a:effectLst/>
              </a:rPr>
              <a:t>ArXiv:1803.08467 [Cs]</a:t>
            </a:r>
            <a:r>
              <a:rPr lang="en-US" dirty="0">
                <a:effectLst/>
              </a:rPr>
              <a:t>. </a:t>
            </a:r>
            <a:r>
              <a:rPr lang="en-US" dirty="0">
                <a:effectLst/>
                <a:hlinkClick r:id="rId2"/>
              </a:rPr>
              <a:t>http://arxiv.org/abs/1803.08467</a:t>
            </a:r>
            <a:endParaRPr lang="en-US" dirty="0">
              <a:effectLst/>
            </a:endParaRPr>
          </a:p>
        </p:txBody>
      </p:sp>
      <p:pic>
        <p:nvPicPr>
          <p:cNvPr id="7" name="Picture 6">
            <a:extLst>
              <a:ext uri="{FF2B5EF4-FFF2-40B4-BE49-F238E27FC236}">
                <a16:creationId xmlns:a16="http://schemas.microsoft.com/office/drawing/2014/main" id="{82E12D80-ADF1-4268-8E5F-9FC7510922AE}"/>
              </a:ext>
            </a:extLst>
          </p:cNvPr>
          <p:cNvPicPr>
            <a:picLocks noChangeAspect="1"/>
          </p:cNvPicPr>
          <p:nvPr/>
        </p:nvPicPr>
        <p:blipFill>
          <a:blip r:embed="rId3"/>
          <a:stretch>
            <a:fillRect/>
          </a:stretch>
        </p:blipFill>
        <p:spPr>
          <a:xfrm>
            <a:off x="838200" y="2765822"/>
            <a:ext cx="4906586" cy="2668785"/>
          </a:xfrm>
          <a:prstGeom prst="rect">
            <a:avLst/>
          </a:prstGeom>
        </p:spPr>
      </p:pic>
      <p:pic>
        <p:nvPicPr>
          <p:cNvPr id="9" name="Picture 8">
            <a:extLst>
              <a:ext uri="{FF2B5EF4-FFF2-40B4-BE49-F238E27FC236}">
                <a16:creationId xmlns:a16="http://schemas.microsoft.com/office/drawing/2014/main" id="{843F5E25-BBFD-4896-AAC4-014AA69F877A}"/>
              </a:ext>
            </a:extLst>
          </p:cNvPr>
          <p:cNvPicPr>
            <a:picLocks noChangeAspect="1"/>
          </p:cNvPicPr>
          <p:nvPr/>
        </p:nvPicPr>
        <p:blipFill>
          <a:blip r:embed="rId4"/>
          <a:stretch>
            <a:fillRect/>
          </a:stretch>
        </p:blipFill>
        <p:spPr>
          <a:xfrm>
            <a:off x="6447216" y="2739682"/>
            <a:ext cx="4281341" cy="2721063"/>
          </a:xfrm>
          <a:prstGeom prst="rect">
            <a:avLst/>
          </a:prstGeom>
        </p:spPr>
      </p:pic>
    </p:spTree>
    <p:extLst>
      <p:ext uri="{BB962C8B-B14F-4D97-AF65-F5344CB8AC3E}">
        <p14:creationId xmlns:p14="http://schemas.microsoft.com/office/powerpoint/2010/main" val="1619761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7F527-53BF-4B66-9D66-814C20B4981D}"/>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GAN: Other Applications</a:t>
            </a:r>
          </a:p>
        </p:txBody>
      </p:sp>
      <p:sp>
        <p:nvSpPr>
          <p:cNvPr id="3" name="Content Placeholder 2">
            <a:extLst>
              <a:ext uri="{FF2B5EF4-FFF2-40B4-BE49-F238E27FC236}">
                <a16:creationId xmlns:a16="http://schemas.microsoft.com/office/drawing/2014/main" id="{D5580CB4-AB0F-4C88-B0EA-A19AE139320B}"/>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7324138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79D99-84C8-44A0-97C4-499457FBEA44}"/>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Generative Models</a:t>
            </a:r>
          </a:p>
        </p:txBody>
      </p:sp>
      <p:sp>
        <p:nvSpPr>
          <p:cNvPr id="3" name="Content Placeholder 2">
            <a:extLst>
              <a:ext uri="{FF2B5EF4-FFF2-40B4-BE49-F238E27FC236}">
                <a16:creationId xmlns:a16="http://schemas.microsoft.com/office/drawing/2014/main" id="{712CC0EC-A6FB-4A1E-9674-35010C096CE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99609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79D99-84C8-44A0-97C4-499457FBEA4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12CC0EC-A6FB-4A1E-9674-35010C096CE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50241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17C4CDE-6C58-4FD5-BF45-B8C2C7352D52}"/>
              </a:ext>
            </a:extLst>
          </p:cNvPr>
          <p:cNvPicPr>
            <a:picLocks noChangeAspect="1"/>
          </p:cNvPicPr>
          <p:nvPr/>
        </p:nvPicPr>
        <p:blipFill>
          <a:blip r:embed="rId2">
            <a:alphaModFix/>
          </a:blip>
          <a:stretch>
            <a:fillRect/>
          </a:stretch>
        </p:blipFill>
        <p:spPr>
          <a:xfrm>
            <a:off x="3617407" y="0"/>
            <a:ext cx="8574593" cy="6858000"/>
          </a:xfrm>
          <a:prstGeom prst="rect">
            <a:avLst/>
          </a:prstGeom>
          <a:effectLst>
            <a:softEdge rad="0"/>
          </a:effectLst>
        </p:spPr>
      </p:pic>
      <p:sp>
        <p:nvSpPr>
          <p:cNvPr id="5" name="Rectangle 4">
            <a:extLst>
              <a:ext uri="{FF2B5EF4-FFF2-40B4-BE49-F238E27FC236}">
                <a16:creationId xmlns:a16="http://schemas.microsoft.com/office/drawing/2014/main" id="{67ED74F5-916A-427F-97E4-28C33DB86613}"/>
              </a:ext>
            </a:extLst>
          </p:cNvPr>
          <p:cNvSpPr/>
          <p:nvPr/>
        </p:nvSpPr>
        <p:spPr>
          <a:xfrm>
            <a:off x="3617407" y="0"/>
            <a:ext cx="8574593" cy="6858000"/>
          </a:xfrm>
          <a:prstGeom prst="rect">
            <a:avLst/>
          </a:prstGeom>
          <a:gradFill flip="none" rotWithShape="1">
            <a:gsLst>
              <a:gs pos="0">
                <a:schemeClr val="bg1">
                  <a:alpha val="0"/>
                </a:schemeClr>
              </a:gs>
              <a:gs pos="40000">
                <a:schemeClr val="bg1">
                  <a:alpha val="70000"/>
                </a:schemeClr>
              </a:gs>
              <a:gs pos="70000">
                <a:schemeClr val="bg1">
                  <a:alpha val="90000"/>
                </a:scheme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9AE1FC-8E8A-4F44-9C2B-3A644117DD8B}"/>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Outline</a:t>
            </a:r>
          </a:p>
        </p:txBody>
      </p:sp>
      <p:sp>
        <p:nvSpPr>
          <p:cNvPr id="3" name="Content Placeholder 2">
            <a:extLst>
              <a:ext uri="{FF2B5EF4-FFF2-40B4-BE49-F238E27FC236}">
                <a16:creationId xmlns:a16="http://schemas.microsoft.com/office/drawing/2014/main" id="{A638F27D-C867-42B7-8C40-93EC4B8EE7BF}"/>
              </a:ext>
            </a:extLst>
          </p:cNvPr>
          <p:cNvSpPr>
            <a:spLocks noGrp="1"/>
          </p:cNvSpPr>
          <p:nvPr>
            <p:ph idx="1"/>
          </p:nvPr>
        </p:nvSpPr>
        <p:spPr/>
        <p:txBody>
          <a:bodyPr/>
          <a:lstStyle/>
          <a:p>
            <a:r>
              <a:rPr lang="en-US" dirty="0"/>
              <a:t>The Concept of GAN</a:t>
            </a:r>
          </a:p>
          <a:p>
            <a:r>
              <a:rPr lang="en-US" dirty="0"/>
              <a:t>Applications of GAN</a:t>
            </a:r>
          </a:p>
          <a:p>
            <a:pPr lvl="1"/>
            <a:r>
              <a:rPr lang="en-US" dirty="0"/>
              <a:t>Style Transfer</a:t>
            </a:r>
          </a:p>
          <a:p>
            <a:pPr lvl="1"/>
            <a:r>
              <a:rPr lang="en-US" dirty="0"/>
              <a:t>Deep Dream</a:t>
            </a:r>
          </a:p>
          <a:p>
            <a:pPr lvl="1"/>
            <a:r>
              <a:rPr lang="en-US" dirty="0"/>
              <a:t>Representation Learning</a:t>
            </a:r>
          </a:p>
          <a:p>
            <a:r>
              <a:rPr lang="en-US" dirty="0"/>
              <a:t>More on Generative Models</a:t>
            </a:r>
          </a:p>
        </p:txBody>
      </p:sp>
    </p:spTree>
    <p:extLst>
      <p:ext uri="{BB962C8B-B14F-4D97-AF65-F5344CB8AC3E}">
        <p14:creationId xmlns:p14="http://schemas.microsoft.com/office/powerpoint/2010/main" val="2758246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7129B3-D2B1-415E-A4FD-241E3D494D46}"/>
              </a:ext>
            </a:extLst>
          </p:cNvPr>
          <p:cNvPicPr>
            <a:picLocks noChangeAspect="1"/>
          </p:cNvPicPr>
          <p:nvPr/>
        </p:nvPicPr>
        <p:blipFill>
          <a:blip r:embed="rId2"/>
          <a:stretch>
            <a:fillRect/>
          </a:stretch>
        </p:blipFill>
        <p:spPr>
          <a:xfrm>
            <a:off x="319412" y="3000090"/>
            <a:ext cx="11553173" cy="3720123"/>
          </a:xfrm>
          <a:prstGeom prst="rect">
            <a:avLst/>
          </a:prstGeom>
          <a:effectLst>
            <a:softEdge rad="317500"/>
          </a:effectLst>
        </p:spPr>
      </p:pic>
      <p:sp>
        <p:nvSpPr>
          <p:cNvPr id="2" name="Title 1">
            <a:extLst>
              <a:ext uri="{FF2B5EF4-FFF2-40B4-BE49-F238E27FC236}">
                <a16:creationId xmlns:a16="http://schemas.microsoft.com/office/drawing/2014/main" id="{C037AABB-7A4D-4FE4-971C-2EB3C4974E26}"/>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Generative Adversarial Networks</a:t>
            </a:r>
          </a:p>
        </p:txBody>
      </p:sp>
      <p:sp>
        <p:nvSpPr>
          <p:cNvPr id="3" name="Content Placeholder 2">
            <a:extLst>
              <a:ext uri="{FF2B5EF4-FFF2-40B4-BE49-F238E27FC236}">
                <a16:creationId xmlns:a16="http://schemas.microsoft.com/office/drawing/2014/main" id="{955EE461-061B-400B-A5F6-F1594BC3A60D}"/>
              </a:ext>
            </a:extLst>
          </p:cNvPr>
          <p:cNvSpPr>
            <a:spLocks noGrp="1"/>
          </p:cNvSpPr>
          <p:nvPr>
            <p:ph idx="1"/>
          </p:nvPr>
        </p:nvSpPr>
        <p:spPr>
          <a:xfrm>
            <a:off x="377370" y="1825625"/>
            <a:ext cx="11437259" cy="4351338"/>
          </a:xfrm>
        </p:spPr>
        <p:txBody>
          <a:bodyPr/>
          <a:lstStyle/>
          <a:p>
            <a:r>
              <a:rPr lang="en-US" sz="2000" b="0" i="0" dirty="0">
                <a:solidFill>
                  <a:srgbClr val="000000"/>
                </a:solidFill>
                <a:effectLst/>
                <a:latin typeface="Helvetica Neue"/>
              </a:rPr>
              <a:t>Goodfellow, Ian; </a:t>
            </a:r>
            <a:r>
              <a:rPr lang="en-US" sz="2000" b="0" i="0" dirty="0" err="1">
                <a:solidFill>
                  <a:srgbClr val="000000"/>
                </a:solidFill>
                <a:effectLst/>
                <a:latin typeface="Helvetica Neue"/>
              </a:rPr>
              <a:t>Pouget</a:t>
            </a:r>
            <a:r>
              <a:rPr lang="en-US" sz="2000" b="0" i="0" dirty="0">
                <a:solidFill>
                  <a:srgbClr val="000000"/>
                </a:solidFill>
                <a:effectLst/>
                <a:latin typeface="Helvetica Neue"/>
              </a:rPr>
              <a:t>-Abadie, Jean; Mirza, Mehdi; Xu, Bing; </a:t>
            </a:r>
            <a:r>
              <a:rPr lang="en-US" sz="2000" b="0" i="0" dirty="0" err="1">
                <a:solidFill>
                  <a:srgbClr val="000000"/>
                </a:solidFill>
                <a:effectLst/>
                <a:latin typeface="Helvetica Neue"/>
              </a:rPr>
              <a:t>Warde</a:t>
            </a:r>
            <a:r>
              <a:rPr lang="en-US" sz="2000" b="0" i="0" dirty="0">
                <a:solidFill>
                  <a:srgbClr val="000000"/>
                </a:solidFill>
                <a:effectLst/>
                <a:latin typeface="Helvetica Neue"/>
              </a:rPr>
              <a:t>-Farley, David; </a:t>
            </a:r>
            <a:r>
              <a:rPr lang="en-US" sz="2000" b="0" i="0" dirty="0" err="1">
                <a:solidFill>
                  <a:srgbClr val="000000"/>
                </a:solidFill>
                <a:effectLst/>
                <a:latin typeface="Helvetica Neue"/>
              </a:rPr>
              <a:t>Ozair</a:t>
            </a:r>
            <a:r>
              <a:rPr lang="en-US" sz="2000" b="0" i="0" dirty="0">
                <a:solidFill>
                  <a:srgbClr val="000000"/>
                </a:solidFill>
                <a:effectLst/>
                <a:latin typeface="Helvetica Neue"/>
              </a:rPr>
              <a:t>, </a:t>
            </a:r>
            <a:r>
              <a:rPr lang="en-US" sz="2000" b="0" i="0" dirty="0" err="1">
                <a:solidFill>
                  <a:srgbClr val="000000"/>
                </a:solidFill>
                <a:effectLst/>
                <a:latin typeface="Helvetica Neue"/>
              </a:rPr>
              <a:t>Sherjil</a:t>
            </a:r>
            <a:r>
              <a:rPr lang="en-US" sz="2000" b="0" i="0" dirty="0">
                <a:solidFill>
                  <a:srgbClr val="000000"/>
                </a:solidFill>
                <a:effectLst/>
                <a:latin typeface="Helvetica Neue"/>
              </a:rPr>
              <a:t>; Courville, Aaron; Bengio, </a:t>
            </a:r>
            <a:r>
              <a:rPr lang="en-US" sz="2000" b="0" i="0" dirty="0" err="1">
                <a:solidFill>
                  <a:srgbClr val="000000"/>
                </a:solidFill>
                <a:effectLst/>
                <a:latin typeface="Helvetica Neue"/>
              </a:rPr>
              <a:t>Yoshua</a:t>
            </a:r>
            <a:r>
              <a:rPr lang="en-US" sz="2000" b="0" i="0" dirty="0">
                <a:solidFill>
                  <a:srgbClr val="000000"/>
                </a:solidFill>
                <a:effectLst/>
                <a:latin typeface="Helvetica Neue"/>
              </a:rPr>
              <a:t> (2014). </a:t>
            </a:r>
            <a:r>
              <a:rPr lang="en-US" sz="2000" b="0" i="0" u="sng" dirty="0">
                <a:solidFill>
                  <a:srgbClr val="296EAA"/>
                </a:solidFill>
                <a:effectLst/>
                <a:latin typeface="Helvetica Neue"/>
                <a:hlinkClick r:id="rId3"/>
              </a:rPr>
              <a:t>Generative Adversarial Networks</a:t>
            </a:r>
            <a:r>
              <a:rPr lang="en-US" sz="2000" b="0" i="0" dirty="0">
                <a:solidFill>
                  <a:srgbClr val="000000"/>
                </a:solidFill>
                <a:effectLst/>
                <a:latin typeface="Helvetica Neue"/>
              </a:rPr>
              <a:t>. </a:t>
            </a:r>
            <a:r>
              <a:rPr lang="en-US" sz="2000" b="0" i="1" dirty="0">
                <a:solidFill>
                  <a:srgbClr val="000000"/>
                </a:solidFill>
                <a:effectLst/>
                <a:latin typeface="Helvetica Neue"/>
              </a:rPr>
              <a:t>Proceedings of the International Conference on Neural Information Processing Systems (NIPS 2014)</a:t>
            </a:r>
            <a:r>
              <a:rPr lang="en-US" sz="2000" b="0" i="0" dirty="0">
                <a:solidFill>
                  <a:srgbClr val="000000"/>
                </a:solidFill>
                <a:effectLst/>
                <a:latin typeface="Helvetica Neue"/>
              </a:rPr>
              <a:t>. pp. 2672–2680.</a:t>
            </a:r>
          </a:p>
          <a:p>
            <a:endParaRPr lang="en-US" dirty="0"/>
          </a:p>
        </p:txBody>
      </p:sp>
    </p:spTree>
    <p:extLst>
      <p:ext uri="{BB962C8B-B14F-4D97-AF65-F5344CB8AC3E}">
        <p14:creationId xmlns:p14="http://schemas.microsoft.com/office/powerpoint/2010/main" val="18707256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7F527-53BF-4B66-9D66-814C20B4981D}"/>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GAN: Concept</a:t>
            </a:r>
          </a:p>
        </p:txBody>
      </p:sp>
      <p:sp>
        <p:nvSpPr>
          <p:cNvPr id="3" name="Content Placeholder 2">
            <a:extLst>
              <a:ext uri="{FF2B5EF4-FFF2-40B4-BE49-F238E27FC236}">
                <a16:creationId xmlns:a16="http://schemas.microsoft.com/office/drawing/2014/main" id="{E9E37E66-02A7-4615-87F2-270C1AA18369}"/>
              </a:ext>
            </a:extLst>
          </p:cNvPr>
          <p:cNvSpPr>
            <a:spLocks noGrp="1"/>
          </p:cNvSpPr>
          <p:nvPr>
            <p:ph idx="1"/>
          </p:nvPr>
        </p:nvSpPr>
        <p:spPr/>
        <p:txBody>
          <a:bodyPr/>
          <a:lstStyle/>
          <a:p>
            <a:r>
              <a:rPr lang="en-US" dirty="0"/>
              <a:t>Two learning models compete to each other</a:t>
            </a:r>
          </a:p>
          <a:p>
            <a:endParaRPr lang="en-US" dirty="0"/>
          </a:p>
        </p:txBody>
      </p:sp>
      <p:pic>
        <p:nvPicPr>
          <p:cNvPr id="1026" name="Picture 2">
            <a:extLst>
              <a:ext uri="{FF2B5EF4-FFF2-40B4-BE49-F238E27FC236}">
                <a16:creationId xmlns:a16="http://schemas.microsoft.com/office/drawing/2014/main" id="{0BFB7D09-EB3A-4B7F-A268-D282B2126B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900" y="2465661"/>
            <a:ext cx="9220200" cy="4027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171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7F527-53BF-4B66-9D66-814C20B4981D}"/>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GAN: Artist vs Critics</a:t>
            </a:r>
          </a:p>
        </p:txBody>
      </p:sp>
      <p:pic>
        <p:nvPicPr>
          <p:cNvPr id="2050" name="Picture 2">
            <a:extLst>
              <a:ext uri="{FF2B5EF4-FFF2-40B4-BE49-F238E27FC236}">
                <a16:creationId xmlns:a16="http://schemas.microsoft.com/office/drawing/2014/main" id="{9C8BBF4C-D19D-48C0-BB6F-BD731CCBBB7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584" t="5985" r="4558" b="6583"/>
          <a:stretch/>
        </p:blipFill>
        <p:spPr bwMode="auto">
          <a:xfrm>
            <a:off x="1341850" y="1515323"/>
            <a:ext cx="9508299" cy="51721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651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7F527-53BF-4B66-9D66-814C20B4981D}"/>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GAN: The Learning Process</a:t>
            </a:r>
          </a:p>
        </p:txBody>
      </p:sp>
      <p:pic>
        <p:nvPicPr>
          <p:cNvPr id="3074" name="Picture 2">
            <a:extLst>
              <a:ext uri="{FF2B5EF4-FFF2-40B4-BE49-F238E27FC236}">
                <a16:creationId xmlns:a16="http://schemas.microsoft.com/office/drawing/2014/main" id="{60A13507-D062-4580-9091-E15FFA5C82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6928" y="1449433"/>
            <a:ext cx="8378144" cy="54085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9463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7F527-53BF-4B66-9D66-814C20B4981D}"/>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GAN: The Algorithm</a:t>
            </a:r>
          </a:p>
        </p:txBody>
      </p:sp>
      <p:pic>
        <p:nvPicPr>
          <p:cNvPr id="4" name="Picture 3">
            <a:extLst>
              <a:ext uri="{FF2B5EF4-FFF2-40B4-BE49-F238E27FC236}">
                <a16:creationId xmlns:a16="http://schemas.microsoft.com/office/drawing/2014/main" id="{B5F5501E-BD22-4DE4-9251-1E727BEAABAB}"/>
              </a:ext>
            </a:extLst>
          </p:cNvPr>
          <p:cNvPicPr>
            <a:picLocks noChangeAspect="1"/>
          </p:cNvPicPr>
          <p:nvPr/>
        </p:nvPicPr>
        <p:blipFill>
          <a:blip r:embed="rId2"/>
          <a:stretch>
            <a:fillRect/>
          </a:stretch>
        </p:blipFill>
        <p:spPr>
          <a:xfrm>
            <a:off x="2005138" y="1422958"/>
            <a:ext cx="8181723" cy="5250549"/>
          </a:xfrm>
          <a:prstGeom prst="rect">
            <a:avLst/>
          </a:prstGeom>
        </p:spPr>
      </p:pic>
    </p:spTree>
    <p:extLst>
      <p:ext uri="{BB962C8B-B14F-4D97-AF65-F5344CB8AC3E}">
        <p14:creationId xmlns:p14="http://schemas.microsoft.com/office/powerpoint/2010/main" val="1361933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7F527-53BF-4B66-9D66-814C20B4981D}"/>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GAN: Generated Examples</a:t>
            </a:r>
          </a:p>
        </p:txBody>
      </p:sp>
      <p:pic>
        <p:nvPicPr>
          <p:cNvPr id="5" name="Picture 4">
            <a:extLst>
              <a:ext uri="{FF2B5EF4-FFF2-40B4-BE49-F238E27FC236}">
                <a16:creationId xmlns:a16="http://schemas.microsoft.com/office/drawing/2014/main" id="{A289D6B2-15CC-4F75-8DEE-7B9C83F1C0EA}"/>
              </a:ext>
            </a:extLst>
          </p:cNvPr>
          <p:cNvPicPr>
            <a:picLocks noChangeAspect="1"/>
          </p:cNvPicPr>
          <p:nvPr/>
        </p:nvPicPr>
        <p:blipFill>
          <a:blip r:embed="rId2"/>
          <a:stretch>
            <a:fillRect/>
          </a:stretch>
        </p:blipFill>
        <p:spPr>
          <a:xfrm>
            <a:off x="1256990" y="1534729"/>
            <a:ext cx="7165280" cy="5219683"/>
          </a:xfrm>
          <a:prstGeom prst="rect">
            <a:avLst/>
          </a:prstGeom>
        </p:spPr>
      </p:pic>
      <p:sp>
        <p:nvSpPr>
          <p:cNvPr id="7" name="TextBox 6">
            <a:extLst>
              <a:ext uri="{FF2B5EF4-FFF2-40B4-BE49-F238E27FC236}">
                <a16:creationId xmlns:a16="http://schemas.microsoft.com/office/drawing/2014/main" id="{A0866FB2-D55A-43EE-A818-5E4139C1E795}"/>
              </a:ext>
            </a:extLst>
          </p:cNvPr>
          <p:cNvSpPr txBox="1"/>
          <p:nvPr/>
        </p:nvSpPr>
        <p:spPr>
          <a:xfrm>
            <a:off x="8728220" y="1534729"/>
            <a:ext cx="2319630" cy="2862322"/>
          </a:xfrm>
          <a:prstGeom prst="rect">
            <a:avLst/>
          </a:prstGeom>
          <a:noFill/>
        </p:spPr>
        <p:txBody>
          <a:bodyPr wrap="square">
            <a:spAutoFit/>
          </a:bodyPr>
          <a:lstStyle/>
          <a:p>
            <a:pPr algn="l"/>
            <a:r>
              <a:rPr lang="en-US" sz="2000" b="0" i="0" u="none" strike="noStrike" baseline="0" dirty="0">
                <a:latin typeface="NimbusRomNo9L-Regu"/>
              </a:rPr>
              <a:t>Rightmost column shows the nearest training example of</a:t>
            </a:r>
          </a:p>
          <a:p>
            <a:pPr algn="l"/>
            <a:r>
              <a:rPr lang="en-US" sz="2000" b="0" i="0" u="none" strike="noStrike" baseline="0" dirty="0">
                <a:latin typeface="NimbusRomNo9L-Regu"/>
              </a:rPr>
              <a:t>the neighboring sample, in order to demonstrate that the model has not memorized the training set.</a:t>
            </a:r>
            <a:endParaRPr lang="en-US" sz="2000" dirty="0"/>
          </a:p>
        </p:txBody>
      </p:sp>
    </p:spTree>
    <p:extLst>
      <p:ext uri="{BB962C8B-B14F-4D97-AF65-F5344CB8AC3E}">
        <p14:creationId xmlns:p14="http://schemas.microsoft.com/office/powerpoint/2010/main" val="3751299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7F527-53BF-4B66-9D66-814C20B4981D}"/>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GAN: in the Original Paper</a:t>
            </a:r>
          </a:p>
        </p:txBody>
      </p:sp>
      <p:sp>
        <p:nvSpPr>
          <p:cNvPr id="3" name="Content Placeholder 2">
            <a:extLst>
              <a:ext uri="{FF2B5EF4-FFF2-40B4-BE49-F238E27FC236}">
                <a16:creationId xmlns:a16="http://schemas.microsoft.com/office/drawing/2014/main" id="{D5580CB4-AB0F-4C88-B0EA-A19AE139320B}"/>
              </a:ext>
            </a:extLst>
          </p:cNvPr>
          <p:cNvSpPr>
            <a:spLocks noGrp="1"/>
          </p:cNvSpPr>
          <p:nvPr>
            <p:ph idx="1"/>
          </p:nvPr>
        </p:nvSpPr>
        <p:spPr/>
        <p:txBody>
          <a:bodyPr/>
          <a:lstStyle/>
          <a:p>
            <a:r>
              <a:rPr lang="en-US" dirty="0"/>
              <a:t>A clearly described algorithm and theorem</a:t>
            </a:r>
          </a:p>
          <a:p>
            <a:r>
              <a:rPr lang="en-US" dirty="0"/>
              <a:t>A derivation of (theoretical) global optimality</a:t>
            </a:r>
          </a:p>
          <a:p>
            <a:r>
              <a:rPr lang="en-US" dirty="0"/>
              <a:t>A proof of convergence of the algorithm</a:t>
            </a:r>
          </a:p>
          <a:p>
            <a:r>
              <a:rPr lang="en-US" dirty="0"/>
              <a:t>Well designed experiments</a:t>
            </a:r>
          </a:p>
          <a:p>
            <a:r>
              <a:rPr lang="en-US" dirty="0"/>
              <a:t>Comparison with other generative models</a:t>
            </a:r>
          </a:p>
        </p:txBody>
      </p:sp>
      <p:sp>
        <p:nvSpPr>
          <p:cNvPr id="8" name="TextBox 7">
            <a:extLst>
              <a:ext uri="{FF2B5EF4-FFF2-40B4-BE49-F238E27FC236}">
                <a16:creationId xmlns:a16="http://schemas.microsoft.com/office/drawing/2014/main" id="{F56D8078-8B90-49E2-95FB-3407A930AFAF}"/>
              </a:ext>
            </a:extLst>
          </p:cNvPr>
          <p:cNvSpPr txBox="1"/>
          <p:nvPr/>
        </p:nvSpPr>
        <p:spPr>
          <a:xfrm>
            <a:off x="890913" y="5438299"/>
            <a:ext cx="10410173" cy="738664"/>
          </a:xfrm>
          <a:prstGeom prst="rect">
            <a:avLst/>
          </a:prstGeom>
          <a:noFill/>
        </p:spPr>
        <p:txBody>
          <a:bodyPr wrap="square">
            <a:spAutoFit/>
          </a:bodyPr>
          <a:lstStyle/>
          <a:p>
            <a:r>
              <a:rPr lang="en-US" sz="1400" b="0" i="0" dirty="0">
                <a:solidFill>
                  <a:srgbClr val="000000"/>
                </a:solidFill>
                <a:effectLst/>
                <a:latin typeface="Helvetica Neue"/>
              </a:rPr>
              <a:t>Goodfellow, Ian; </a:t>
            </a:r>
            <a:r>
              <a:rPr lang="en-US" sz="1400" b="0" i="0" dirty="0" err="1">
                <a:solidFill>
                  <a:srgbClr val="000000"/>
                </a:solidFill>
                <a:effectLst/>
                <a:latin typeface="Helvetica Neue"/>
              </a:rPr>
              <a:t>Pouget</a:t>
            </a:r>
            <a:r>
              <a:rPr lang="en-US" sz="1400" b="0" i="0" dirty="0">
                <a:solidFill>
                  <a:srgbClr val="000000"/>
                </a:solidFill>
                <a:effectLst/>
                <a:latin typeface="Helvetica Neue"/>
              </a:rPr>
              <a:t>-Abadie, Jean; Mirza, Mehdi; Xu, Bing; </a:t>
            </a:r>
            <a:r>
              <a:rPr lang="en-US" sz="1400" b="0" i="0" dirty="0" err="1">
                <a:solidFill>
                  <a:srgbClr val="000000"/>
                </a:solidFill>
                <a:effectLst/>
                <a:latin typeface="Helvetica Neue"/>
              </a:rPr>
              <a:t>Warde</a:t>
            </a:r>
            <a:r>
              <a:rPr lang="en-US" sz="1400" b="0" i="0" dirty="0">
                <a:solidFill>
                  <a:srgbClr val="000000"/>
                </a:solidFill>
                <a:effectLst/>
                <a:latin typeface="Helvetica Neue"/>
              </a:rPr>
              <a:t>-Farley, David; </a:t>
            </a:r>
            <a:r>
              <a:rPr lang="en-US" sz="1400" b="0" i="0" dirty="0" err="1">
                <a:solidFill>
                  <a:srgbClr val="000000"/>
                </a:solidFill>
                <a:effectLst/>
                <a:latin typeface="Helvetica Neue"/>
              </a:rPr>
              <a:t>Ozair</a:t>
            </a:r>
            <a:r>
              <a:rPr lang="en-US" sz="1400" b="0" i="0" dirty="0">
                <a:solidFill>
                  <a:srgbClr val="000000"/>
                </a:solidFill>
                <a:effectLst/>
                <a:latin typeface="Helvetica Neue"/>
              </a:rPr>
              <a:t>, </a:t>
            </a:r>
            <a:r>
              <a:rPr lang="en-US" sz="1400" b="0" i="0" dirty="0" err="1">
                <a:solidFill>
                  <a:srgbClr val="000000"/>
                </a:solidFill>
                <a:effectLst/>
                <a:latin typeface="Helvetica Neue"/>
              </a:rPr>
              <a:t>Sherjil</a:t>
            </a:r>
            <a:r>
              <a:rPr lang="en-US" sz="1400" b="0" i="0" dirty="0">
                <a:solidFill>
                  <a:srgbClr val="000000"/>
                </a:solidFill>
                <a:effectLst/>
                <a:latin typeface="Helvetica Neue"/>
              </a:rPr>
              <a:t>; Courville, Aaron; Bengio, </a:t>
            </a:r>
            <a:r>
              <a:rPr lang="en-US" sz="1400" b="0" i="0" dirty="0" err="1">
                <a:solidFill>
                  <a:srgbClr val="000000"/>
                </a:solidFill>
                <a:effectLst/>
                <a:latin typeface="Helvetica Neue"/>
              </a:rPr>
              <a:t>Yoshua</a:t>
            </a:r>
            <a:r>
              <a:rPr lang="en-US" sz="1400" b="0" i="0" dirty="0">
                <a:solidFill>
                  <a:srgbClr val="000000"/>
                </a:solidFill>
                <a:effectLst/>
                <a:latin typeface="Helvetica Neue"/>
              </a:rPr>
              <a:t> (2014). </a:t>
            </a:r>
            <a:r>
              <a:rPr lang="en-US" sz="1400" b="0" i="0" u="sng" dirty="0">
                <a:solidFill>
                  <a:srgbClr val="296EAA"/>
                </a:solidFill>
                <a:effectLst/>
                <a:latin typeface="Helvetica Neue"/>
                <a:hlinkClick r:id="rId2"/>
              </a:rPr>
              <a:t>Generative Adversarial Networks</a:t>
            </a:r>
            <a:r>
              <a:rPr lang="en-US" sz="1400" b="0" i="0" dirty="0">
                <a:solidFill>
                  <a:srgbClr val="000000"/>
                </a:solidFill>
                <a:effectLst/>
                <a:latin typeface="Helvetica Neue"/>
              </a:rPr>
              <a:t>. </a:t>
            </a:r>
            <a:r>
              <a:rPr lang="en-US" sz="1400" b="0" i="1" dirty="0">
                <a:solidFill>
                  <a:srgbClr val="000000"/>
                </a:solidFill>
                <a:effectLst/>
                <a:latin typeface="Helvetica Neue"/>
              </a:rPr>
              <a:t>Proceedings of the International Conference on Neural Information Processing Systems (NIPS 2014)</a:t>
            </a:r>
            <a:r>
              <a:rPr lang="en-US" sz="1400" b="0" i="0" dirty="0">
                <a:solidFill>
                  <a:srgbClr val="000000"/>
                </a:solidFill>
                <a:effectLst/>
                <a:latin typeface="Helvetica Neue"/>
              </a:rPr>
              <a:t>. pp. 2672–2680.</a:t>
            </a:r>
          </a:p>
        </p:txBody>
      </p:sp>
    </p:spTree>
    <p:extLst>
      <p:ext uri="{BB962C8B-B14F-4D97-AF65-F5344CB8AC3E}">
        <p14:creationId xmlns:p14="http://schemas.microsoft.com/office/powerpoint/2010/main" val="17997730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TotalTime>
  <Words>440</Words>
  <Application>Microsoft Office PowerPoint</Application>
  <PresentationFormat>Widescreen</PresentationFormat>
  <Paragraphs>37</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Helvetica Neue</vt:lpstr>
      <vt:lpstr>Lucida Grande</vt:lpstr>
      <vt:lpstr>NimbusRomNo9L-Regu</vt:lpstr>
      <vt:lpstr>Arial</vt:lpstr>
      <vt:lpstr>Calibri</vt:lpstr>
      <vt:lpstr>Calibri Light</vt:lpstr>
      <vt:lpstr>Office Theme</vt:lpstr>
      <vt:lpstr>GAN and Generative Models</vt:lpstr>
      <vt:lpstr>Outline</vt:lpstr>
      <vt:lpstr>Generative Adversarial Networks</vt:lpstr>
      <vt:lpstr>GAN: Concept</vt:lpstr>
      <vt:lpstr>GAN: Artist vs Critics</vt:lpstr>
      <vt:lpstr>GAN: The Learning Process</vt:lpstr>
      <vt:lpstr>GAN: The Algorithm</vt:lpstr>
      <vt:lpstr>GAN: Generated Examples</vt:lpstr>
      <vt:lpstr>GAN: in the Original Paper</vt:lpstr>
      <vt:lpstr>GAN: Representation Learning</vt:lpstr>
      <vt:lpstr>GAN: Representation Learning</vt:lpstr>
      <vt:lpstr>GAN: Representation Learning</vt:lpstr>
      <vt:lpstr>GAN: Other Applications</vt:lpstr>
      <vt:lpstr>Generative Models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GAN and Generative Models</dc:title>
  <dc:creator>Ting-Shuo Yo</dc:creator>
  <cp:lastModifiedBy>Ting-Shuo Yo</cp:lastModifiedBy>
  <cp:revision>11</cp:revision>
  <dcterms:created xsi:type="dcterms:W3CDTF">2020-12-14T07:55:40Z</dcterms:created>
  <dcterms:modified xsi:type="dcterms:W3CDTF">2020-12-15T06:35:37Z</dcterms:modified>
</cp:coreProperties>
</file>

<file path=docProps/thumbnail.jpeg>
</file>